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56" r:id="rId2"/>
    <p:sldId id="292" r:id="rId3"/>
    <p:sldId id="257" r:id="rId4"/>
    <p:sldId id="298" r:id="rId5"/>
    <p:sldId id="291" r:id="rId6"/>
    <p:sldId id="258" r:id="rId7"/>
    <p:sldId id="268" r:id="rId8"/>
    <p:sldId id="294" r:id="rId9"/>
    <p:sldId id="299" r:id="rId10"/>
    <p:sldId id="300" r:id="rId11"/>
    <p:sldId id="301" r:id="rId12"/>
    <p:sldId id="287" r:id="rId13"/>
    <p:sldId id="275" r:id="rId14"/>
    <p:sldId id="297" r:id="rId15"/>
    <p:sldId id="296" r:id="rId16"/>
    <p:sldId id="295" r:id="rId17"/>
    <p:sldId id="293" r:id="rId18"/>
    <p:sldId id="281" r:id="rId19"/>
    <p:sldId id="267"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22" autoAdjust="0"/>
  </p:normalViewPr>
  <p:slideViewPr>
    <p:cSldViewPr snapToGrid="0" snapToObjects="1">
      <p:cViewPr>
        <p:scale>
          <a:sx n="75" d="100"/>
          <a:sy n="75" d="100"/>
        </p:scale>
        <p:origin x="294" y="-1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Good morning. I'm here to present our York Region Crime Analysis. To summarize our key findings upfront: we analyzed nearly 300,000 records and identified a major spike in 2024, with over 95,000 crimes—an 89.5% increase. However, we are seeing a strong correction in 2025. Property crime is the dominant category, and our highest risk area is District 1 in the North. Now, let me walk you through how we reached these conclusions.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51AB6-C691-C7F6-A618-6D58251D8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452BC-90EA-1AE4-4066-FFF1F38EE06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73136D3E-E97C-6B98-62DE-D3D8B444F926}"/>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3B789EFD-5B54-CC7C-2017-0CC83F9BAD3B}"/>
              </a:ext>
            </a:extLst>
          </p:cNvPr>
          <p:cNvSpPr>
            <a:spLocks noGrp="1"/>
          </p:cNvSpPr>
          <p:nvPr>
            <p:ph type="sldNum" sz="quarter" idx="5"/>
          </p:nvPr>
        </p:nvSpPr>
        <p:spPr/>
      </p:sp>
    </p:spTree>
    <p:extLst>
      <p:ext uri="{BB962C8B-B14F-4D97-AF65-F5344CB8AC3E}">
        <p14:creationId xmlns:p14="http://schemas.microsoft.com/office/powerpoint/2010/main" val="296899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9D8C-7D6C-217C-53B0-00FC06E08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6A95-04EA-890D-B4D4-696A07DA1EF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62C7E7-CCA9-8746-0E60-90FDDC51FF70}"/>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B2C64C4-0D3B-A906-C168-3ABF634FB2F0}"/>
              </a:ext>
            </a:extLst>
          </p:cNvPr>
          <p:cNvSpPr>
            <a:spLocks noGrp="1"/>
          </p:cNvSpPr>
          <p:nvPr>
            <p:ph type="sldNum" sz="quarter" idx="5"/>
          </p:nvPr>
        </p:nvSpPr>
        <p:spPr/>
      </p:sp>
    </p:spTree>
    <p:extLst>
      <p:ext uri="{BB962C8B-B14F-4D97-AF65-F5344CB8AC3E}">
        <p14:creationId xmlns:p14="http://schemas.microsoft.com/office/powerpoint/2010/main" val="378627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26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26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26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26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26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26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26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D886-B83A-20EF-4888-C57457D79AC0}"/>
              </a:ext>
            </a:extLst>
          </p:cNvPr>
          <p:cNvSpPr>
            <a:spLocks noGrp="1"/>
          </p:cNvSpPr>
          <p:nvPr>
            <p:ph type="title"/>
          </p:nvPr>
        </p:nvSpPr>
        <p:spPr/>
        <p:txBody>
          <a:bodyPr>
            <a:noAutofit/>
          </a:bodyPr>
          <a:lstStyle/>
          <a:p>
            <a:r>
              <a:rPr lang="en-CA" sz="3600" b="1" dirty="0">
                <a:latin typeface="Times New Roman" panose="02020603050405020304" pitchFamily="18" charset="0"/>
                <a:cs typeface="Times New Roman" panose="02020603050405020304" pitchFamily="18" charset="0"/>
              </a:rPr>
              <a:t>A Data-Driven Explanation of the 2024 Crime Surge</a:t>
            </a:r>
          </a:p>
        </p:txBody>
      </p:sp>
      <p:sp>
        <p:nvSpPr>
          <p:cNvPr id="3" name="Date Placeholder 2">
            <a:extLst>
              <a:ext uri="{FF2B5EF4-FFF2-40B4-BE49-F238E27FC236}">
                <a16:creationId xmlns:a16="http://schemas.microsoft.com/office/drawing/2014/main" id="{78E0FE0D-7B41-C2B9-B238-7F1A7DB0F8EB}"/>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50D35750-0432-ED97-1340-5133F33F7670}"/>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52A687D4-CBD1-D1F7-1B54-CA5B45F5D372}"/>
              </a:ext>
            </a:extLst>
          </p:cNvPr>
          <p:cNvSpPr>
            <a:spLocks noGrp="1"/>
          </p:cNvSpPr>
          <p:nvPr>
            <p:ph type="sldNum" sz="quarter" idx="12"/>
          </p:nvPr>
        </p:nvSpPr>
        <p:spPr/>
        <p:txBody>
          <a:bodyPr/>
          <a:lstStyle/>
          <a:p>
            <a:fld id="{C1FF6DA9-008F-8B48-92A6-B652298478BF}" type="slidenum">
              <a:rPr lang="en-US" smtClean="0"/>
              <a:t>10</a:t>
            </a:fld>
            <a:endParaRPr lang="en-US"/>
          </a:p>
        </p:txBody>
      </p:sp>
      <p:pic>
        <p:nvPicPr>
          <p:cNvPr id="9" name="Picture 8">
            <a:extLst>
              <a:ext uri="{FF2B5EF4-FFF2-40B4-BE49-F238E27FC236}">
                <a16:creationId xmlns:a16="http://schemas.microsoft.com/office/drawing/2014/main" id="{1629BFF6-EE99-F63B-09DD-019CC474E8B2}"/>
              </a:ext>
            </a:extLst>
          </p:cNvPr>
          <p:cNvPicPr>
            <a:picLocks noChangeAspect="1"/>
          </p:cNvPicPr>
          <p:nvPr/>
        </p:nvPicPr>
        <p:blipFill>
          <a:blip r:embed="rId2"/>
          <a:stretch>
            <a:fillRect/>
          </a:stretch>
        </p:blipFill>
        <p:spPr>
          <a:xfrm>
            <a:off x="489999" y="1317695"/>
            <a:ext cx="9210676" cy="5107668"/>
          </a:xfrm>
          <a:prstGeom prst="rect">
            <a:avLst/>
          </a:prstGeom>
        </p:spPr>
      </p:pic>
      <p:sp>
        <p:nvSpPr>
          <p:cNvPr id="7" name="TextBox 6">
            <a:extLst>
              <a:ext uri="{FF2B5EF4-FFF2-40B4-BE49-F238E27FC236}">
                <a16:creationId xmlns:a16="http://schemas.microsoft.com/office/drawing/2014/main" id="{75313697-3B41-2175-9922-E574A184A060}"/>
              </a:ext>
            </a:extLst>
          </p:cNvPr>
          <p:cNvSpPr txBox="1"/>
          <p:nvPr/>
        </p:nvSpPr>
        <p:spPr>
          <a:xfrm>
            <a:off x="9954883" y="1437318"/>
            <a:ext cx="1915064" cy="4852675"/>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The 2024 anomaly is attributed to a convergence of factors: a national surge in auto theft rings targeting the region, increased proliferation of illegal firearms, and ongoing turf wars in the tow truck industry, all exacerbated by systemic challenges.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3099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11</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2"/>
          <a:stretch>
            <a:fillRect/>
          </a:stretch>
        </p:blipFill>
        <p:spPr>
          <a:xfrm>
            <a:off x="145101" y="1246905"/>
            <a:ext cx="6103299" cy="5474571"/>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3"/>
          <a:stretch>
            <a:fillRect/>
          </a:stretch>
        </p:blipFill>
        <p:spPr>
          <a:xfrm>
            <a:off x="6334125" y="1246905"/>
            <a:ext cx="5674674" cy="2242917"/>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334125" y="3575446"/>
            <a:ext cx="5819775" cy="3231654"/>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Predictive feature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set based on feature importance: 21 features</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.Despite the low R², the model provides a valuable baseline for resource planning and reliably identifies seasonal highs and lows</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Tree>
    <p:extLst>
      <p:ext uri="{BB962C8B-B14F-4D97-AF65-F5344CB8AC3E}">
        <p14:creationId xmlns:p14="http://schemas.microsoft.com/office/powerpoint/2010/main" val="46175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Forecast</a:t>
            </a:r>
            <a:br>
              <a:rPr lang="en-CA" b="1" dirty="0">
                <a:latin typeface="Times New Roman" panose="02020603050405020304" pitchFamily="18" charset="0"/>
                <a:cs typeface="Times New Roman" panose="02020603050405020304" pitchFamily="18" charset="0"/>
              </a:rPr>
            </a:br>
            <a:r>
              <a:rPr lang="en-CA" sz="2000" b="1" dirty="0">
                <a:latin typeface="Times New Roman" panose="02020603050405020304" pitchFamily="18" charset="0"/>
                <a:cs typeface="Times New Roman" panose="02020603050405020304" pitchFamily="18" charset="0"/>
              </a:rPr>
              <a:t> (November 2025 – December 2026)</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12</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523291" y="1553686"/>
            <a:ext cx="4287709" cy="4832092"/>
          </a:xfrm>
          <a:prstGeom prst="rect">
            <a:avLst/>
          </a:prstGeom>
          <a:noFill/>
        </p:spPr>
        <p:txBody>
          <a:bodyPr wrap="square">
            <a:spAutoFit/>
          </a:bodyPr>
          <a:lstStyle/>
          <a:p>
            <a:pPr>
              <a:spcAft>
                <a:spcPts val="400"/>
              </a:spcAft>
              <a:defRPr sz="1000"/>
            </a:pPr>
            <a:r>
              <a:rPr lang="en-CA" sz="1200" b="1" dirty="0">
                <a:latin typeface="Times New Roman" panose="02020603050405020304" pitchFamily="18" charset="0"/>
                <a:cs typeface="Times New Roman" panose="02020603050405020304" pitchFamily="18" charset="0"/>
              </a:rPr>
              <a:t>DATA</a:t>
            </a:r>
            <a:r>
              <a:rPr lang="en-CA" sz="1200" dirty="0">
                <a:latin typeface="Times New Roman" panose="02020603050405020304" pitchFamily="18" charset="0"/>
                <a:cs typeface="Times New Roman" panose="02020603050405020304" pitchFamily="18" charset="0"/>
              </a:rPr>
              <a:t> </a:t>
            </a:r>
          </a:p>
          <a:p>
            <a:pPr>
              <a:spcAft>
                <a:spcPts val="400"/>
              </a:spcAft>
              <a:defRPr sz="1000"/>
            </a:pPr>
            <a:r>
              <a:rPr lang="en-CA" sz="1200" dirty="0">
                <a:latin typeface="Times New Roman" panose="02020603050405020304" pitchFamily="18" charset="0"/>
                <a:cs typeface="Times New Roman" panose="02020603050405020304" pitchFamily="18" charset="0"/>
              </a:rPr>
              <a:t>Built a baseline model on 2016-2023 data to understand the underlying trend, and then conducted a separate, deep-dive analysis of the 2024 surge to inform targeted intervention strategies</a:t>
            </a:r>
          </a:p>
          <a:p>
            <a:endParaRPr lang="en-CA" sz="1200" b="1"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FORECAST MODELING</a:t>
            </a:r>
            <a:endParaRPr lang="en-CA" sz="1200" dirty="0">
              <a:latin typeface="Times New Roman" panose="02020603050405020304" pitchFamily="18" charset="0"/>
              <a:cs typeface="Times New Roman" panose="02020603050405020304" pitchFamily="18" charset="0"/>
            </a:endParaRPr>
          </a:p>
          <a:p>
            <a:pPr lvl="0"/>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pPr marL="285750" lvl="0" indent="-285750">
              <a:buFont typeface="Arial" panose="020B0604020202020204" pitchFamily="34" charset="0"/>
              <a:buChar char="•"/>
            </a:pPr>
            <a:endParaRPr lang="en-CA" sz="1200" dirty="0">
              <a:latin typeface="Times New Roman" panose="02020603050405020304" pitchFamily="18" charset="0"/>
              <a:cs typeface="Times New Roman" panose="02020603050405020304" pitchFamily="18" charset="0"/>
            </a:endParaRP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   1. Base 2026 planning on 3394 crimes/month forecast</a:t>
            </a:r>
          </a:p>
          <a:p>
            <a:r>
              <a:rPr lang="en-CA" sz="1200" dirty="0">
                <a:latin typeface="Times New Roman" panose="02020603050405020304" pitchFamily="18" charset="0"/>
                <a:cs typeface="Times New Roman" panose="02020603050405020304" pitchFamily="18" charset="0"/>
              </a:rPr>
              <a:t>   2. Maintain ±502 crimes flexibility in budgets</a:t>
            </a:r>
          </a:p>
          <a:p>
            <a:r>
              <a:rPr lang="en-CA" sz="1200" dirty="0">
                <a:latin typeface="Times New Roman" panose="02020603050405020304" pitchFamily="18" charset="0"/>
                <a:cs typeface="Times New Roman" panose="02020603050405020304" pitchFamily="18" charset="0"/>
              </a:rPr>
              <a:t>   3. Continue quarterly forecast validation &amp; model updates</a:t>
            </a:r>
          </a:p>
          <a:p>
            <a:r>
              <a:rPr lang="en-CA" sz="1200" dirty="0">
                <a:latin typeface="Times New Roman" panose="02020603050405020304" pitchFamily="18" charset="0"/>
                <a:cs typeface="Times New Roman" panose="02020603050405020304" pitchFamily="18" charset="0"/>
              </a:rPr>
              <a:t>   4. Investigate 2024 anomaly for potential systemic insights</a:t>
            </a:r>
          </a:p>
          <a:p>
            <a:r>
              <a:rPr lang="en-CA" sz="1200" dirty="0">
                <a:latin typeface="Times New Roman" panose="02020603050405020304" pitchFamily="18" charset="0"/>
                <a:cs typeface="Times New Roman" panose="02020603050405020304" pitchFamily="18" charset="0"/>
              </a:rPr>
              <a:t>   5. Monitor category-specific trends for targeted interventions</a:t>
            </a:r>
          </a:p>
          <a:p>
            <a:endParaRPr lang="en-CA" sz="1200" dirty="0">
              <a:latin typeface="Times New Roman" panose="02020603050405020304" pitchFamily="18" charset="0"/>
              <a:cs typeface="Times New Roman" panose="02020603050405020304" pitchFamily="18" charset="0"/>
            </a:endParaRPr>
          </a:p>
          <a:p>
            <a:pPr>
              <a:spcAft>
                <a:spcPts val="400"/>
              </a:spcAft>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 Focus resources on high-risk districts while trend is favorable</a:t>
            </a:r>
          </a:p>
          <a:p>
            <a:pPr>
              <a:defRPr sz="1000"/>
            </a:pPr>
            <a:endParaRPr lang="en-CA" sz="1200" b="1" dirty="0">
              <a:latin typeface="Times New Roman" panose="02020603050405020304" pitchFamily="18" charset="0"/>
              <a:cs typeface="Times New Roman" panose="02020603050405020304" pitchFamily="18" charset="0"/>
            </a:endParaRPr>
          </a:p>
          <a:p>
            <a:pPr>
              <a:spcAft>
                <a:spcPts val="400"/>
              </a:spcAft>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Use forecasting to optimize patrol schedules and resource allocation</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2"/>
          <a:stretch>
            <a:fillRect/>
          </a:stretch>
        </p:blipFill>
        <p:spPr>
          <a:xfrm>
            <a:off x="602896" y="1557076"/>
            <a:ext cx="6656967" cy="4828702"/>
          </a:xfrm>
          <a:prstGeom prst="rect">
            <a:avLst/>
          </a:prstGeom>
        </p:spPr>
      </p:pic>
    </p:spTree>
    <p:extLst>
      <p:ext uri="{BB962C8B-B14F-4D97-AF65-F5344CB8AC3E}">
        <p14:creationId xmlns:p14="http://schemas.microsoft.com/office/powerpoint/2010/main" val="134337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D4BC3-CCA2-27CF-88B2-9DB63B32CE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52CCE0-ADF1-FA1F-328A-A1C2E33FDD2F}"/>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04AD745-399B-0E06-346A-A04F90C0D188}"/>
              </a:ext>
            </a:extLst>
          </p:cNvPr>
          <p:cNvSpPr>
            <a:spLocks noGrp="1"/>
          </p:cNvSpPr>
          <p:nvPr>
            <p:ph type="dt" sz="half" idx="10"/>
          </p:nvPr>
        </p:nvSpPr>
        <p:spPr/>
        <p:txBody>
          <a:bodyPr/>
          <a:lstStyle/>
          <a:p>
            <a:fld id="{CF0160F9-68E2-47DE-BD2D-9F8B2C0C2841}" type="datetime3">
              <a:rPr lang="en-US" smtClean="0"/>
              <a:t>26 November 2025</a:t>
            </a:fld>
            <a:endParaRPr lang="en-US"/>
          </a:p>
        </p:txBody>
      </p:sp>
      <p:sp>
        <p:nvSpPr>
          <p:cNvPr id="8" name="Footer Placeholder 7">
            <a:extLst>
              <a:ext uri="{FF2B5EF4-FFF2-40B4-BE49-F238E27FC236}">
                <a16:creationId xmlns:a16="http://schemas.microsoft.com/office/drawing/2014/main" id="{EE1190D1-4271-59EE-4EFD-5D9B96321D6A}"/>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358E7F26-3A73-9A6D-9C58-A021EDD5DC9D}"/>
              </a:ext>
            </a:extLst>
          </p:cNvPr>
          <p:cNvSpPr>
            <a:spLocks noGrp="1"/>
          </p:cNvSpPr>
          <p:nvPr>
            <p:ph type="sldNum" sz="quarter" idx="12"/>
          </p:nvPr>
        </p:nvSpPr>
        <p:spPr/>
        <p:txBody>
          <a:bodyPr/>
          <a:lstStyle/>
          <a:p>
            <a:fld id="{C1FF6DA9-008F-8B48-92A6-B652298478BF}" type="slidenum">
              <a:rPr lang="en-US" smtClean="0"/>
              <a:t>13</a:t>
            </a:fld>
            <a:endParaRPr lang="en-US"/>
          </a:p>
        </p:txBody>
      </p:sp>
      <p:sp>
        <p:nvSpPr>
          <p:cNvPr id="19" name="TextBox 18">
            <a:extLst>
              <a:ext uri="{FF2B5EF4-FFF2-40B4-BE49-F238E27FC236}">
                <a16:creationId xmlns:a16="http://schemas.microsoft.com/office/drawing/2014/main" id="{BEF48969-9039-138A-0298-1DA4D6B4F4A9}"/>
              </a:ext>
            </a:extLst>
          </p:cNvPr>
          <p:cNvSpPr txBox="1"/>
          <p:nvPr/>
        </p:nvSpPr>
        <p:spPr>
          <a:xfrm>
            <a:off x="7151915" y="4326049"/>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While 2026 levels are not projected to reach the 2024 peak, the return to a growth trend signals that the underlying systemic issues (organized crime, gun proliferation) have not been fully resolved and require sustained intervention</a:t>
            </a:r>
          </a:p>
        </p:txBody>
      </p:sp>
      <p:pic>
        <p:nvPicPr>
          <p:cNvPr id="21" name="Picture 20">
            <a:extLst>
              <a:ext uri="{FF2B5EF4-FFF2-40B4-BE49-F238E27FC236}">
                <a16:creationId xmlns:a16="http://schemas.microsoft.com/office/drawing/2014/main" id="{87CA090C-F674-C78E-75D1-9CAA1BA88BAD}"/>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DC182CBB-3CD8-67E5-D08D-944710226010}"/>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00AC553B-6A17-BE8F-CF39-7502F112F33E}"/>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444471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Police Operation</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District-Level Risk Assessment</a:t>
            </a:r>
            <a:endParaRPr lang="en-CA" dirty="0"/>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15</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2"/>
          <a:stretch>
            <a:fillRect/>
          </a:stretch>
        </p:blipFill>
        <p:spPr>
          <a:xfrm>
            <a:off x="447675" y="1524000"/>
            <a:ext cx="8761069" cy="4965700"/>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9353550" y="1635721"/>
            <a:ext cx="2647950" cy="4616648"/>
          </a:xfrm>
          <a:prstGeom prst="rect">
            <a:avLst/>
          </a:prstGeom>
          <a:noFill/>
        </p:spPr>
        <p:txBody>
          <a:bodyPr wrap="square">
            <a:spAutoFit/>
          </a:bodyPr>
          <a:lstStyle/>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a:t>
            </a:r>
            <a:r>
              <a:rPr lang="en-US" sz="1600" dirty="0">
                <a:latin typeface="Times New Roman" panose="02020603050405020304" pitchFamily="18" charset="0"/>
                <a:cs typeface="Times New Roman" panose="02020603050405020304" pitchFamily="18" charset="0"/>
              </a:rPr>
              <a:t> </a:t>
            </a:r>
            <a:r>
              <a:rPr lang="en-CA" sz="16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for feature importance</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Tier Definition:</a:t>
            </a:r>
          </a:p>
          <a:p>
            <a:pPr lvl="1"/>
            <a:r>
              <a:rPr lang="en-CA" sz="1600" b="1" dirty="0">
                <a:solidFill>
                  <a:srgbClr val="0F1115"/>
                </a:solidFill>
                <a:latin typeface="Times New Roman" panose="02020603050405020304" pitchFamily="18" charset="0"/>
                <a:cs typeface="Times New Roman" panose="02020603050405020304" pitchFamily="18" charset="0"/>
              </a:rPr>
              <a:t>High (70+): </a:t>
            </a:r>
          </a:p>
          <a:p>
            <a:pPr lvl="1"/>
            <a:r>
              <a:rPr lang="en-CA" sz="16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lvl="1"/>
            <a:r>
              <a:rPr lang="en-CA" sz="1600" b="1" dirty="0">
                <a:solidFill>
                  <a:srgbClr val="0F1115"/>
                </a:solidFill>
                <a:latin typeface="Times New Roman" panose="02020603050405020304" pitchFamily="18" charset="0"/>
                <a:cs typeface="Times New Roman" panose="02020603050405020304" pitchFamily="18" charset="0"/>
              </a:rPr>
              <a:t>Medium (60-69): </a:t>
            </a:r>
            <a:r>
              <a:rPr lang="en-CA" sz="16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lvl="1"/>
            <a:r>
              <a:rPr lang="en-CA" sz="1600" b="1" dirty="0">
                <a:solidFill>
                  <a:srgbClr val="0F1115"/>
                </a:solidFill>
                <a:latin typeface="Times New Roman" panose="02020603050405020304" pitchFamily="18" charset="0"/>
                <a:cs typeface="Times New Roman" panose="02020603050405020304" pitchFamily="18" charset="0"/>
              </a:rPr>
              <a:t>Low (&lt;60): </a:t>
            </a:r>
          </a:p>
          <a:p>
            <a:pPr lvl="1"/>
            <a:r>
              <a:rPr lang="en-CA" sz="16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600" dirty="0">
                <a:solidFill>
                  <a:srgbClr val="0F1115"/>
                </a:solidFill>
                <a:latin typeface="Times New Roman" panose="02020603050405020304" pitchFamily="18" charset="0"/>
                <a:cs typeface="Times New Roman" panose="02020603050405020304" pitchFamily="18" charset="0"/>
              </a:rPr>
              <a:t> </a:t>
            </a:r>
            <a:endParaRPr lang="en-CA" sz="1600" dirty="0">
              <a:solidFill>
                <a:srgbClr val="0F111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01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Operational Summary</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16</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The Compliance Illusion: Masking a Critical Staffing Crisis in District 4</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26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17</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842002" y="1519788"/>
            <a:ext cx="5871936" cy="5078313"/>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533399" y="1515396"/>
            <a:ext cx="5105400" cy="5078313"/>
          </a:xfrm>
          <a:prstGeom prst="rect">
            <a:avLst/>
          </a:prstGeom>
          <a:noFill/>
        </p:spPr>
        <p:txBody>
          <a:bodyPr wrap="square">
            <a:spAutoFit/>
          </a:bodyPr>
          <a:lstStyle/>
          <a:p>
            <a:r>
              <a:rPr lang="en-CA" sz="1350" b="1" dirty="0">
                <a:latin typeface="Times New Roman" panose="02020603050405020304" pitchFamily="18" charset="0"/>
                <a:cs typeface="Times New Roman" panose="02020603050405020304" pitchFamily="18" charset="0"/>
              </a:rPr>
              <a:t>Executive Summary</a:t>
            </a:r>
            <a:endParaRPr lang="en-CA" sz="135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Officer Availability: 33 / 61 (54%)</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Daily Call Volume: 438</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Calls per Available Officer: ~13.3</a:t>
            </a:r>
          </a:p>
          <a:p>
            <a:pPr marL="285750" lvl="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Staffing Compliance: 95%</a:t>
            </a:r>
          </a:p>
          <a:p>
            <a:r>
              <a:rPr lang="en-CA" sz="1350" b="1" dirty="0">
                <a:latin typeface="Times New Roman" panose="02020603050405020304" pitchFamily="18" charset="0"/>
                <a:cs typeface="Times New Roman" panose="02020603050405020304" pitchFamily="18" charset="0"/>
              </a:rPr>
              <a:t>Staffing Compliance Analysis</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Staffing Compliance Rate: 95.0%</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Compliance Level: GOOD</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Despite a 95% compliance rate with bare-minimum staffing levels, District 4 is in a state of chronic operational crisis, with nearly half of its officers unavailable on an average day. This metric masks the extreme pressure on available staff</a:t>
            </a:r>
          </a:p>
          <a:p>
            <a:r>
              <a:rPr lang="en-CA" sz="1350" b="1" dirty="0">
                <a:latin typeface="Times New Roman" panose="02020603050405020304" pitchFamily="18" charset="0"/>
                <a:cs typeface="Times New Roman" panose="02020603050405020304" pitchFamily="18" charset="0"/>
              </a:rPr>
              <a:t>Risk Assessment</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Overall Risk Level: HIGH</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Availability Risk Score: 0.46</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 Staffing Risk: LOW</a:t>
            </a:r>
          </a:p>
          <a:p>
            <a:r>
              <a:rPr lang="en-CA" sz="1350" b="1" dirty="0">
                <a:latin typeface="Times New Roman" panose="02020603050405020304" pitchFamily="18" charset="0"/>
                <a:cs typeface="Times New Roman" panose="02020603050405020304" pitchFamily="18" charset="0"/>
              </a:rPr>
              <a:t>High Risk Periods Identified</a:t>
            </a:r>
            <a:endParaRPr lang="en-CA" sz="13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High-Unavailability Months: June - December</a:t>
            </a:r>
          </a:p>
          <a:p>
            <a:pPr marL="285750" indent="-285750">
              <a:buFont typeface="Arial" panose="020B0604020202020204" pitchFamily="34" charset="0"/>
              <a:buChar char="•"/>
            </a:pPr>
            <a:r>
              <a:rPr lang="en-CA" sz="135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officer unavailability. This mismatch requires strategic scheduling adjustments</a:t>
            </a:r>
          </a:p>
        </p:txBody>
      </p:sp>
    </p:spTree>
    <p:extLst>
      <p:ext uri="{BB962C8B-B14F-4D97-AF65-F5344CB8AC3E}">
        <p14:creationId xmlns:p14="http://schemas.microsoft.com/office/powerpoint/2010/main" val="84913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26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5" name="TextBox 4">
            <a:extLst>
              <a:ext uri="{FF2B5EF4-FFF2-40B4-BE49-F238E27FC236}">
                <a16:creationId xmlns:a16="http://schemas.microsoft.com/office/drawing/2014/main" id="{A1E4C0A1-86E3-12EA-4F5E-9C1C7D8799E0}"/>
              </a:ext>
            </a:extLst>
          </p:cNvPr>
          <p:cNvSpPr txBox="1"/>
          <p:nvPr/>
        </p:nvSpPr>
        <p:spPr>
          <a:xfrm>
            <a:off x="904875" y="1803315"/>
            <a:ext cx="10915650" cy="2141420"/>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Diagnosis:</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The 2024 surge was an anomaly driven by organized crime in District 4</a:t>
            </a:r>
          </a:p>
          <a:p>
            <a:pPr marL="342900" lvl="0" indent="-342900">
              <a:lnSpc>
                <a:spcPct val="115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Prescription:</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An immediate resource surge to Vaughan, with strategic scheduling</a:t>
            </a:r>
          </a:p>
          <a:p>
            <a:pPr marL="342900" lvl="0" indent="-342900">
              <a:lnSpc>
                <a:spcPct val="115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Prognosis:</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Without action, a 5.2% increase is forecast for 2026. With our plan, we aim to reverse that trend.</a:t>
            </a:r>
          </a:p>
          <a:p>
            <a:pPr marL="342900" lvl="0" indent="-342900">
              <a:lnSpc>
                <a:spcPct val="115000"/>
              </a:lnSpc>
              <a:spcAft>
                <a:spcPts val="800"/>
              </a:spcAft>
              <a:buSzPts val="1000"/>
              <a:buFont typeface="Symbol" panose="05050102010706020507" pitchFamily="18" charset="2"/>
              <a:buChar char=""/>
              <a:tabLst>
                <a:tab pos="457200" algn="l"/>
              </a:tabLst>
            </a:pPr>
            <a:r>
              <a:rPr lang="en-CA" sz="2000" b="1" kern="100" dirty="0">
                <a:effectLst/>
                <a:latin typeface="Times New Roman" panose="02020603050405020304" pitchFamily="18" charset="0"/>
                <a:ea typeface="Aptos" panose="020B0004020202020204" pitchFamily="34" charset="0"/>
                <a:cs typeface="Times New Roman" panose="02020603050405020304" pitchFamily="18" charset="0"/>
              </a:rPr>
              <a:t>Our Measure:</a:t>
            </a:r>
            <a:r>
              <a:rPr lang="en-CA" sz="2000" kern="100" dirty="0">
                <a:effectLst/>
                <a:latin typeface="Times New Roman" panose="02020603050405020304" pitchFamily="18" charset="0"/>
                <a:ea typeface="Aptos" panose="020B0004020202020204" pitchFamily="34" charset="0"/>
                <a:cs typeface="Times New Roman" panose="02020603050405020304" pitchFamily="18" charset="0"/>
              </a:rPr>
              <a:t> We will track success via reduced risk scores and disrupted networks</a:t>
            </a:r>
          </a:p>
        </p:txBody>
      </p:sp>
    </p:spTree>
    <p:extLst>
      <p:ext uri="{BB962C8B-B14F-4D97-AF65-F5344CB8AC3E}">
        <p14:creationId xmlns:p14="http://schemas.microsoft.com/office/powerpoint/2010/main" val="39123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54742" y="274321"/>
            <a:ext cx="2882519"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Conclusion</a:t>
            </a: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19</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5307030"/>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#1: Our Priority:</a:t>
            </a:r>
            <a:r>
              <a:rPr lang="en-CA" sz="2400" dirty="0">
                <a:latin typeface="Times New Roman" panose="02020603050405020304" pitchFamily="18" charset="0"/>
                <a:cs typeface="Times New Roman" panose="02020603050405020304" pitchFamily="18" charset="0"/>
              </a:rPr>
              <a:t> </a:t>
            </a:r>
            <a:r>
              <a:rPr lang="en-CA" dirty="0"/>
              <a:t>An immediate, targeted surge of resources to District 4 (Vaughan) to combat the gun 	violence and organized crime driving the 2024 risk peak</a:t>
            </a:r>
          </a:p>
          <a:p>
            <a:pPr>
              <a:lnSpc>
                <a:spcPct val="200000"/>
              </a:lnSpc>
            </a:pPr>
            <a:r>
              <a:rPr lang="en-CA" sz="2400" b="1" dirty="0">
                <a:latin typeface="Times New Roman" panose="02020603050405020304" pitchFamily="18" charset="0"/>
                <a:cs typeface="Times New Roman" panose="02020603050405020304" pitchFamily="18" charset="0"/>
              </a:rPr>
              <a:t>#2: Our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200000"/>
              </a:lnSpc>
            </a:pPr>
            <a:r>
              <a:rPr lang="en-CA" sz="2400" b="1" dirty="0">
                <a:latin typeface="Times New Roman" panose="02020603050405020304" pitchFamily="18" charset="0"/>
                <a:cs typeface="Times New Roman" panose="02020603050405020304" pitchFamily="18" charset="0"/>
              </a:rPr>
              <a:t>#3: Our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200000"/>
              </a:lnSpc>
            </a:pPr>
            <a:r>
              <a:rPr lang="en-CA" dirty="0"/>
              <a:t> </a:t>
            </a:r>
            <a:r>
              <a:rPr lang="en-CA" sz="2400" b="1" dirty="0">
                <a:latin typeface="Times New Roman" panose="02020603050405020304" pitchFamily="18" charset="0"/>
                <a:cs typeface="Times New Roman" panose="02020603050405020304" pitchFamily="18" charset="0"/>
              </a:rPr>
              <a:t>#4: Our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26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569686" y="1691675"/>
            <a:ext cx="11143343" cy="3914983"/>
          </a:xfrm>
          <a:prstGeom prst="rect">
            <a:avLst/>
          </a:prstGeom>
          <a:noFill/>
        </p:spPr>
        <p:txBody>
          <a:bodyPr wrap="square">
            <a:spAutoFit/>
          </a:bodyPr>
          <a:lstStyle/>
          <a:p>
            <a:pPr marL="0" lvl="1">
              <a:lnSpc>
                <a:spcPct val="150000"/>
              </a:lnSpc>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Nearly Half a Million Service Calls</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29,388 staff overtime /shortage records</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Crime data (2016–present)</a:t>
            </a:r>
          </a:p>
          <a:p>
            <a:pPr marL="285750" lvl="1" indent="-28575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Risk factor data: traffic, geographic, demographic, economic, weather, unemployment, youth population</a:t>
            </a:r>
          </a:p>
          <a:p>
            <a:pPr marL="0" lvl="1">
              <a:lnSpc>
                <a:spcPct val="150000"/>
              </a:lnSpc>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Objective</a:t>
            </a:r>
          </a:p>
          <a:p>
            <a:pPr marL="342900" lvl="1" indent="-342900">
              <a:lnSpc>
                <a:spcPct val="150000"/>
              </a:lnSpc>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Develop strategic plan to address the unprecedented 2024 crime surge while stabilizing long-term trends</a:t>
            </a:r>
          </a:p>
        </p:txBody>
      </p:sp>
    </p:spTree>
    <p:extLst>
      <p:ext uri="{BB962C8B-B14F-4D97-AF65-F5344CB8AC3E}">
        <p14:creationId xmlns:p14="http://schemas.microsoft.com/office/powerpoint/2010/main" val="2379976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26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20</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B3AD52-C838-ABE1-6B61-E843AA11CF4E}"/>
              </a:ext>
            </a:extLst>
          </p:cNvPr>
          <p:cNvSpPr txBox="1"/>
          <p:nvPr/>
        </p:nvSpPr>
        <p:spPr>
          <a:xfrm>
            <a:off x="609600" y="1270343"/>
            <a:ext cx="11103429" cy="5086008"/>
          </a:xfrm>
          <a:prstGeom prst="rect">
            <a:avLst/>
          </a:prstGeom>
          <a:noFill/>
        </p:spPr>
        <p:txBody>
          <a:bodyPr wrap="square">
            <a:spAutoFit/>
          </a:bodyPr>
          <a:lstStyle/>
          <a:p>
            <a:pPr marL="285750" indent="-28575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a:t>
            </a:r>
            <a:r>
              <a:rPr lang="en-CA" sz="2000" b="1" i="0" dirty="0">
                <a:solidFill>
                  <a:srgbClr val="0F1115"/>
                </a:solidFill>
                <a:effectLst/>
                <a:latin typeface="Times New Roman" panose="02020603050405020304" pitchFamily="18" charset="0"/>
                <a:cs typeface="Times New Roman" panose="02020603050405020304" pitchFamily="18" charset="0"/>
              </a:rPr>
              <a:t>Data Overview</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2024 Anomaly &amp; High-Risk Zones</a:t>
            </a: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Peak of 95,050 crimes in 2024</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Integrated data from 299,984 crime data records, 476k+ service calls, and staffing records</a:t>
            </a:r>
          </a:p>
          <a:p>
            <a:pPr marL="342900" indent="-34290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Trends &amp; Forecasting (2025-2027)</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Forecasting model with 2024 outlier excluded</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outlook and implications of the post-2024 decline</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District-Level Priority Assessment</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Full breakdown of all district risk scores and priorities</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t>District 1 faces chronic, high-volume challenges, but District 4 (Vaughan) requires immediate intervention</a:t>
            </a:r>
          </a:p>
          <a:p>
            <a:pPr marL="285750" indent="-285750">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Spotlight on District 4 (Vaughan)</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High-risk days patterns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Strategic Recommendations</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Emergency response, prevention, and resource optimization plans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Conclusion</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priorities and immediate next steps</a:t>
            </a: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26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E30F9-C5F9-245F-E12C-328E30CBCC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C951A-D6B8-0C4F-89FA-62717073ECE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Methodology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DAA26523-FD57-494B-7D9E-313869DFE15D}"/>
              </a:ext>
            </a:extLst>
          </p:cNvPr>
          <p:cNvSpPr>
            <a:spLocks noGrp="1"/>
          </p:cNvSpPr>
          <p:nvPr>
            <p:ph type="dt" sz="half" idx="10"/>
          </p:nvPr>
        </p:nvSpPr>
        <p:spPr/>
        <p:txBody>
          <a:bodyPr/>
          <a:lstStyle/>
          <a:p>
            <a:fld id="{8E99C372-669C-479C-AE20-4B4AC775D79D}" type="datetime3">
              <a:rPr lang="en-US" smtClean="0"/>
              <a:t>26 November 2025</a:t>
            </a:fld>
            <a:endParaRPr lang="en-US"/>
          </a:p>
        </p:txBody>
      </p:sp>
      <p:sp>
        <p:nvSpPr>
          <p:cNvPr id="11" name="Footer Placeholder 10">
            <a:extLst>
              <a:ext uri="{FF2B5EF4-FFF2-40B4-BE49-F238E27FC236}">
                <a16:creationId xmlns:a16="http://schemas.microsoft.com/office/drawing/2014/main" id="{A449BC68-1411-C137-0B26-191F9698616E}"/>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30145546-941C-46FF-880F-81FDCC74ECE4}"/>
              </a:ext>
            </a:extLst>
          </p:cNvPr>
          <p:cNvSpPr>
            <a:spLocks noGrp="1"/>
          </p:cNvSpPr>
          <p:nvPr>
            <p:ph type="sldNum" sz="quarter" idx="12"/>
          </p:nvPr>
        </p:nvSpPr>
        <p:spPr/>
        <p:txBody>
          <a:bodyPr/>
          <a:lstStyle/>
          <a:p>
            <a:fld id="{C1FF6DA9-008F-8B48-92A6-B652298478BF}" type="slidenum">
              <a:rPr lang="en-US" smtClean="0"/>
              <a:t>4</a:t>
            </a:fld>
            <a:endParaRPr lang="en-US"/>
          </a:p>
        </p:txBody>
      </p:sp>
      <p:sp>
        <p:nvSpPr>
          <p:cNvPr id="15" name="TextBox 14">
            <a:extLst>
              <a:ext uri="{FF2B5EF4-FFF2-40B4-BE49-F238E27FC236}">
                <a16:creationId xmlns:a16="http://schemas.microsoft.com/office/drawing/2014/main" id="{FECE435A-2991-7FAC-AAF4-F384900EC785}"/>
              </a:ext>
            </a:extLst>
          </p:cNvPr>
          <p:cNvSpPr txBox="1"/>
          <p:nvPr/>
        </p:nvSpPr>
        <p:spPr>
          <a:xfrm>
            <a:off x="870856" y="1750083"/>
            <a:ext cx="6520543" cy="3589701"/>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Forecasting Model</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Forecast Period: November 2025 to December 2026</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ARIMA/LSTM time-series modeling and multivariate regression to identify underlying trends and reliable future projections</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While our 2025-2027 forecast model is based on stable historical data (2016-2023), our strategic recommendations are informed by a deep analysis of the qualitative drivers behind the 2024 peak, including gun violence and organized crime</a:t>
            </a:r>
          </a:p>
        </p:txBody>
      </p:sp>
      <p:sp>
        <p:nvSpPr>
          <p:cNvPr id="17" name="TextBox 16">
            <a:extLst>
              <a:ext uri="{FF2B5EF4-FFF2-40B4-BE49-F238E27FC236}">
                <a16:creationId xmlns:a16="http://schemas.microsoft.com/office/drawing/2014/main" id="{535A45F8-FFDD-D344-98E3-435E07A0587E}"/>
              </a:ext>
            </a:extLst>
          </p:cNvPr>
          <p:cNvSpPr txBox="1"/>
          <p:nvPr/>
        </p:nvSpPr>
        <p:spPr>
          <a:xfrm>
            <a:off x="7620002" y="1706539"/>
            <a:ext cx="3873440" cy="3743589"/>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Priority Assessment</a:t>
            </a:r>
          </a:p>
          <a:p>
            <a:pPr marL="321750"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100-point scale evaluating:</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growth &amp; volume</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Type severity &amp; temporal concentration</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Call-for-service load</a:t>
            </a:r>
          </a:p>
          <a:p>
            <a:pPr marL="321750" lvl="1" indent="-285750">
              <a:lnSpc>
                <a:spcPct val="150000"/>
              </a:lnSpc>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Priority Tiers: High (70+), Medium (60-69), Low (&lt;60)</a:t>
            </a:r>
          </a:p>
        </p:txBody>
      </p:sp>
    </p:spTree>
    <p:extLst>
      <p:ext uri="{BB962C8B-B14F-4D97-AF65-F5344CB8AC3E}">
        <p14:creationId xmlns:p14="http://schemas.microsoft.com/office/powerpoint/2010/main" val="270477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5</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581525" y="1417638"/>
            <a:ext cx="7490107" cy="5165724"/>
          </a:xfrm>
          <a:prstGeom prst="rect">
            <a:avLst/>
          </a:prstGeom>
        </p:spPr>
      </p:pic>
      <p:sp>
        <p:nvSpPr>
          <p:cNvPr id="6" name="TextBox 5">
            <a:extLst>
              <a:ext uri="{FF2B5EF4-FFF2-40B4-BE49-F238E27FC236}">
                <a16:creationId xmlns:a16="http://schemas.microsoft.com/office/drawing/2014/main" id="{CDA2AC5B-FDC6-819D-224B-74D7C0C2EB29}"/>
              </a:ext>
            </a:extLst>
          </p:cNvPr>
          <p:cNvSpPr txBox="1"/>
          <p:nvPr/>
        </p:nvSpPr>
        <p:spPr>
          <a:xfrm>
            <a:off x="120368" y="1877419"/>
            <a:ext cx="4461157" cy="3908762"/>
          </a:xfrm>
          <a:prstGeom prst="rect">
            <a:avLst/>
          </a:prstGeom>
          <a:noFill/>
        </p:spPr>
        <p:txBody>
          <a:bodyPr wrap="square">
            <a:spAutoFit/>
          </a:bodyPr>
          <a:lstStyle/>
          <a:p>
            <a:pPr algn="l" latinLnBrk="1">
              <a:buNone/>
            </a:pPr>
            <a:r>
              <a:rPr lang="en-CA" sz="2000" b="1" i="0" dirty="0">
                <a:effectLst/>
                <a:latin typeface="Times New Roman" panose="02020603050405020304" pitchFamily="18" charset="0"/>
                <a:cs typeface="Times New Roman" panose="02020603050405020304" pitchFamily="18" charset="0"/>
              </a:rPr>
              <a:t>Key temporal patterns</a:t>
            </a:r>
          </a:p>
          <a:p>
            <a:r>
              <a:rPr lang="en-CA" sz="1600" dirty="0">
                <a:latin typeface="Times New Roman" panose="02020603050405020304" pitchFamily="18" charset="0"/>
                <a:cs typeface="Times New Roman" panose="02020603050405020304" pitchFamily="18" charset="0"/>
              </a:rPr>
              <a:t>Peak Year: 2024 (95,050 incidents)</a:t>
            </a:r>
          </a:p>
          <a:p>
            <a:r>
              <a:rPr lang="en-CA" sz="1600" dirty="0">
                <a:latin typeface="Times New Roman" panose="02020603050405020304" pitchFamily="18" charset="0"/>
                <a:cs typeface="Times New Roman" panose="02020603050405020304" pitchFamily="18" charset="0"/>
              </a:rPr>
              <a:t>   • Peak Month: 10 (26,726 incidents)</a:t>
            </a:r>
          </a:p>
          <a:p>
            <a:r>
              <a:rPr lang="en-CA" sz="1600" dirty="0">
                <a:latin typeface="Times New Roman" panose="02020603050405020304" pitchFamily="18" charset="0"/>
                <a:cs typeface="Times New Roman" panose="02020603050405020304" pitchFamily="18" charset="0"/>
              </a:rPr>
              <a:t>   • Peak Day: Friday (14,397 incidents)</a:t>
            </a:r>
          </a:p>
          <a:p>
            <a:r>
              <a:rPr lang="en-CA" sz="1600" dirty="0">
                <a:latin typeface="Times New Roman" panose="02020603050405020304" pitchFamily="18" charset="0"/>
                <a:cs typeface="Times New Roman" panose="02020603050405020304" pitchFamily="18" charset="0"/>
              </a:rPr>
              <a:t>   • Peak Hour: 00:00 (8,492 incidents)</a:t>
            </a:r>
          </a:p>
          <a:p>
            <a:r>
              <a:rPr lang="en-CA" sz="1600" dirty="0">
                <a:latin typeface="Times New Roman" panose="02020603050405020304" pitchFamily="18" charset="0"/>
                <a:cs typeface="Times New Roman" panose="02020603050405020304" pitchFamily="18" charset="0"/>
              </a:rPr>
              <a:t>   • Post-Peak Adjustment: a 56.7% decrease from the anomalous 2024 peak, returning to a level closer to the pre-2024 trend but still reflecting an overall 19.0% growth since 2016</a:t>
            </a:r>
          </a:p>
          <a:p>
            <a:endParaRPr lang="en-CA" sz="1600" dirty="0">
              <a:latin typeface="Times New Roman" panose="02020603050405020304" pitchFamily="18" charset="0"/>
              <a:cs typeface="Times New Roman" panose="02020603050405020304" pitchFamily="18" charset="0"/>
            </a:endParaRPr>
          </a:p>
          <a:p>
            <a:pPr latinLnBrk="1"/>
            <a:r>
              <a:rPr lang="en-CA" sz="2000" b="1" dirty="0">
                <a:latin typeface="Times New Roman" panose="02020603050405020304" pitchFamily="18" charset="0"/>
                <a:cs typeface="Times New Roman" panose="02020603050405020304" pitchFamily="18" charset="0"/>
              </a:rPr>
              <a:t>Strategic insights</a:t>
            </a:r>
          </a:p>
          <a:p>
            <a:pPr algn="l" latinLnBrk="1">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algn="l" latinLnBrk="1">
              <a:buNone/>
            </a:pPr>
            <a:r>
              <a:rPr lang="en-CA" sz="1600" b="0" i="0" dirty="0">
                <a:effectLst/>
                <a:latin typeface="Times New Roman" panose="02020603050405020304" pitchFamily="18" charset="0"/>
                <a:cs typeface="Times New Roman" panose="02020603050405020304" pitchFamily="18" charset="0"/>
              </a:rPr>
              <a:t>   • High Season: </a:t>
            </a:r>
            <a:r>
              <a:rPr lang="en-CA" sz="1600" dirty="0">
                <a:latin typeface="Times New Roman" panose="02020603050405020304" pitchFamily="18" charset="0"/>
                <a:cs typeface="Times New Roman" panose="02020603050405020304" pitchFamily="18" charset="0"/>
              </a:rPr>
              <a:t>October</a:t>
            </a:r>
            <a:r>
              <a:rPr lang="en-CA" sz="1600" b="0" i="0" dirty="0">
                <a:effectLst/>
                <a:latin typeface="Times New Roman" panose="02020603050405020304" pitchFamily="18" charset="0"/>
                <a:cs typeface="Times New Roman" panose="02020603050405020304" pitchFamily="18" charset="0"/>
              </a:rPr>
              <a:t>, August, September</a:t>
            </a:r>
          </a:p>
          <a:p>
            <a:pPr algn="l" latinLnBrk="1">
              <a:buNone/>
            </a:pPr>
            <a:r>
              <a:rPr lang="en-CA" sz="1600" b="0" i="0" dirty="0">
                <a:effectLst/>
                <a:latin typeface="Times New Roman" panose="02020603050405020304" pitchFamily="18" charset="0"/>
                <a:cs typeface="Times New Roman" panose="02020603050405020304" pitchFamily="18" charset="0"/>
              </a:rPr>
              <a:t>   • Low Season: December, February, November</a:t>
            </a:r>
          </a:p>
        </p:txBody>
      </p:sp>
    </p:spTree>
    <p:extLst>
      <p:ext uri="{BB962C8B-B14F-4D97-AF65-F5344CB8AC3E}">
        <p14:creationId xmlns:p14="http://schemas.microsoft.com/office/powerpoint/2010/main" val="2037768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26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6</a:t>
            </a:fld>
            <a:endParaRPr lang="en-US"/>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278441" y="1600199"/>
            <a:ext cx="5697811" cy="2321441"/>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5976252" y="1615323"/>
            <a:ext cx="6215747" cy="646331"/>
          </a:xfrm>
          <a:prstGeom prst="rect">
            <a:avLst/>
          </a:prstGeom>
          <a:noFill/>
        </p:spPr>
        <p:txBody>
          <a:bodyPr wrap="square">
            <a:spAutoFit/>
          </a:bodyPr>
          <a:lstStyle/>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Property and Violent Crime Dominate Volume</a:t>
            </a:r>
          </a:p>
          <a:p>
            <a:pPr marL="285750" indent="-285750"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Warmer months (Spring/Summer) show a consistent increase</a:t>
            </a:r>
          </a:p>
        </p:txBody>
      </p:sp>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278440" y="3941634"/>
            <a:ext cx="5697811" cy="2414717"/>
          </a:xfrm>
          <a:prstGeom prst="rect">
            <a:avLst/>
          </a:prstGeom>
        </p:spPr>
      </p:pic>
      <p:sp>
        <p:nvSpPr>
          <p:cNvPr id="11" name="TextBox 10">
            <a:extLst>
              <a:ext uri="{FF2B5EF4-FFF2-40B4-BE49-F238E27FC236}">
                <a16:creationId xmlns:a16="http://schemas.microsoft.com/office/drawing/2014/main" id="{93759572-CCF9-B8BF-9209-2005682E3073}"/>
              </a:ext>
            </a:extLst>
          </p:cNvPr>
          <p:cNvSpPr txBox="1"/>
          <p:nvPr/>
        </p:nvSpPr>
        <p:spPr>
          <a:xfrm>
            <a:off x="6285817" y="2511935"/>
            <a:ext cx="4501926" cy="3847207"/>
          </a:xfrm>
          <a:prstGeom prst="rect">
            <a:avLst/>
          </a:prstGeom>
          <a:noFill/>
        </p:spPr>
        <p:txBody>
          <a:bodyPr wrap="square">
            <a:spAutoFit/>
          </a:bodyPr>
          <a:lstStyle/>
          <a:p>
            <a:pPr algn="l" latinLnBrk="1">
              <a:buNone/>
            </a:pPr>
            <a:r>
              <a:rPr lang="en-CA" sz="1600" b="0" i="0" dirty="0">
                <a:effectLst/>
                <a:latin typeface="Times New Roman" panose="02020603050405020304" pitchFamily="18" charset="0"/>
                <a:cs typeface="Times New Roman" panose="02020603050405020304" pitchFamily="18" charset="0"/>
              </a:rPr>
              <a:t>CRIME CATEGORY BREAKDOWN (2020-2023):</a:t>
            </a:r>
          </a:p>
          <a:p>
            <a:pPr algn="l" latinLnBrk="1">
              <a:buNone/>
            </a:pPr>
            <a:r>
              <a:rPr lang="en-CA" sz="1400" b="0" i="0" dirty="0">
                <a:effectLst/>
                <a:latin typeface="Times New Roman" panose="02020603050405020304" pitchFamily="18" charset="0"/>
                <a:cs typeface="Times New Roman" panose="02020603050405020304" pitchFamily="18" charset="0"/>
              </a:rPr>
              <a:t>   • Property Crime: 	83,627 crimes (51.1%)</a:t>
            </a:r>
          </a:p>
          <a:p>
            <a:pPr algn="l" latinLnBrk="1">
              <a:buNone/>
            </a:pPr>
            <a:r>
              <a:rPr lang="en-CA" sz="1400" b="0" i="0" dirty="0">
                <a:effectLst/>
                <a:latin typeface="Times New Roman" panose="02020603050405020304" pitchFamily="18" charset="0"/>
                <a:cs typeface="Times New Roman" panose="02020603050405020304" pitchFamily="18" charset="0"/>
              </a:rPr>
              <a:t>   • Violent Crime: 		31,971 crimes (19.5%)</a:t>
            </a:r>
          </a:p>
          <a:p>
            <a:pPr algn="l" latinLnBrk="1">
              <a:buNone/>
            </a:pPr>
            <a:r>
              <a:rPr lang="en-CA" sz="1400" b="0" i="0" dirty="0">
                <a:effectLst/>
                <a:latin typeface="Times New Roman" panose="02020603050405020304" pitchFamily="18" charset="0"/>
                <a:cs typeface="Times New Roman" panose="02020603050405020304" pitchFamily="18" charset="0"/>
              </a:rPr>
              <a:t>   • Other Crime: 		31,888 crimes (19.5%)</a:t>
            </a:r>
          </a:p>
          <a:p>
            <a:pPr algn="l" latinLnBrk="1">
              <a:buNone/>
            </a:pPr>
            <a:r>
              <a:rPr lang="en-CA" sz="1400" b="0" i="0" dirty="0">
                <a:effectLst/>
                <a:latin typeface="Times New Roman" panose="02020603050405020304" pitchFamily="18" charset="0"/>
                <a:cs typeface="Times New Roman" panose="02020603050405020304" pitchFamily="18" charset="0"/>
              </a:rPr>
              <a:t>   • Drug Crime: 		10,755 crimes (6.6%)</a:t>
            </a:r>
          </a:p>
          <a:p>
            <a:pPr algn="l" latinLnBrk="1">
              <a:buNone/>
            </a:pPr>
            <a:r>
              <a:rPr lang="en-CA" sz="1400" b="0" i="0" dirty="0">
                <a:effectLst/>
                <a:latin typeface="Times New Roman" panose="02020603050405020304" pitchFamily="18" charset="0"/>
                <a:cs typeface="Times New Roman" panose="02020603050405020304" pitchFamily="18" charset="0"/>
              </a:rPr>
              <a:t>   • Traffic Crime: 		4,516 crimes (2.8%)</a:t>
            </a:r>
          </a:p>
          <a:p>
            <a:pPr algn="l" latinLnBrk="1">
              <a:buNone/>
            </a:pPr>
            <a:r>
              <a:rPr lang="en-CA" sz="1400" b="0" i="0" dirty="0">
                <a:effectLst/>
                <a:latin typeface="Times New Roman" panose="02020603050405020304" pitchFamily="18" charset="0"/>
                <a:cs typeface="Times New Roman" panose="02020603050405020304" pitchFamily="18" charset="0"/>
              </a:rPr>
              <a:t>   • Public Order: 		929 crimes (0.6%)</a:t>
            </a:r>
          </a:p>
          <a:p>
            <a:pPr algn="l" latinLnBrk="1">
              <a:buNone/>
            </a:pPr>
            <a:r>
              <a:rPr lang="en-CA" sz="1600" b="0" i="0" dirty="0">
                <a:effectLst/>
                <a:latin typeface="Times New Roman" panose="02020603050405020304" pitchFamily="18" charset="0"/>
                <a:cs typeface="Times New Roman" panose="02020603050405020304" pitchFamily="18" charset="0"/>
              </a:rPr>
              <a:t>SEASONAL DISTRIBUTION:</a:t>
            </a:r>
          </a:p>
          <a:p>
            <a:pPr algn="l" latinLnBrk="1">
              <a:buNone/>
            </a:pPr>
            <a:r>
              <a:rPr lang="en-CA" sz="1400" b="0" i="0" dirty="0">
                <a:effectLst/>
                <a:latin typeface="Times New Roman" panose="02020603050405020304" pitchFamily="18" charset="0"/>
                <a:cs typeface="Times New Roman" panose="02020603050405020304" pitchFamily="18" charset="0"/>
              </a:rPr>
              <a:t>     - Fall: 		26.6%</a:t>
            </a:r>
          </a:p>
          <a:p>
            <a:pPr algn="l" latinLnBrk="1">
              <a:buNone/>
            </a:pPr>
            <a:r>
              <a:rPr lang="en-CA" sz="1400" b="0" i="0" dirty="0">
                <a:effectLst/>
                <a:latin typeface="Times New Roman" panose="02020603050405020304" pitchFamily="18" charset="0"/>
                <a:cs typeface="Times New Roman" panose="02020603050405020304" pitchFamily="18" charset="0"/>
              </a:rPr>
              <a:t>     - Spring: 		24.1%</a:t>
            </a:r>
          </a:p>
          <a:p>
            <a:pPr algn="l" latinLnBrk="1">
              <a:buNone/>
            </a:pPr>
            <a:r>
              <a:rPr lang="en-CA" sz="1400" b="0" i="0" dirty="0">
                <a:effectLst/>
                <a:latin typeface="Times New Roman" panose="02020603050405020304" pitchFamily="18" charset="0"/>
                <a:cs typeface="Times New Roman" panose="02020603050405020304" pitchFamily="18" charset="0"/>
              </a:rPr>
              <a:t>     - Summer: 	25.7%</a:t>
            </a:r>
          </a:p>
          <a:p>
            <a:pPr algn="l" latinLnBrk="1">
              <a:buNone/>
            </a:pPr>
            <a:r>
              <a:rPr lang="en-CA" sz="1400" b="0" i="0" dirty="0">
                <a:effectLst/>
                <a:latin typeface="Times New Roman" panose="02020603050405020304" pitchFamily="18" charset="0"/>
                <a:cs typeface="Times New Roman" panose="02020603050405020304" pitchFamily="18" charset="0"/>
              </a:rPr>
              <a:t>     - Winter: 		23.6%</a:t>
            </a:r>
          </a:p>
          <a:p>
            <a:pPr algn="l" latinLnBrk="1">
              <a:buNone/>
            </a:pPr>
            <a:r>
              <a:rPr lang="en-CA" sz="1600" b="0" i="0" dirty="0">
                <a:effectLst/>
                <a:latin typeface="Times New Roman" panose="02020603050405020304" pitchFamily="18" charset="0"/>
                <a:cs typeface="Times New Roman" panose="02020603050405020304" pitchFamily="18" charset="0"/>
              </a:rPr>
              <a:t>CATEGORY TRENDS:</a:t>
            </a:r>
          </a:p>
          <a:p>
            <a:pPr algn="l" latinLnBrk="1">
              <a:buNone/>
            </a:pPr>
            <a:r>
              <a:rPr lang="en-CA" sz="1400" b="0" i="0" dirty="0">
                <a:effectLst/>
                <a:latin typeface="Times New Roman" panose="02020603050405020304" pitchFamily="18" charset="0"/>
                <a:cs typeface="Times New Roman" panose="02020603050405020304" pitchFamily="18" charset="0"/>
              </a:rPr>
              <a:t>   • Property Crime: 	+61.7% change (2020-2023)</a:t>
            </a:r>
          </a:p>
          <a:p>
            <a:pPr latinLnBrk="1"/>
            <a:r>
              <a:rPr lang="en-CA" sz="1400" b="0" i="0" dirty="0">
                <a:effectLst/>
                <a:latin typeface="Times New Roman" panose="02020603050405020304" pitchFamily="18" charset="0"/>
                <a:cs typeface="Times New Roman" panose="02020603050405020304" pitchFamily="18" charset="0"/>
              </a:rPr>
              <a:t>   • Violent Crime: 		+52.3%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a:p>
            <a:pPr latinLnBrk="1"/>
            <a:r>
              <a:rPr lang="en-CA" sz="1400" b="0" i="0" dirty="0">
                <a:effectLst/>
                <a:latin typeface="Times New Roman" panose="02020603050405020304" pitchFamily="18" charset="0"/>
                <a:cs typeface="Times New Roman" panose="02020603050405020304" pitchFamily="18" charset="0"/>
              </a:rPr>
              <a:t>   • Other Crime: 		+24.8%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a:p>
            <a:pPr latinLnBrk="1"/>
            <a:r>
              <a:rPr lang="en-CA" sz="1400" b="0" i="0" dirty="0">
                <a:effectLst/>
                <a:latin typeface="Times New Roman" panose="02020603050405020304" pitchFamily="18" charset="0"/>
                <a:cs typeface="Times New Roman" panose="02020603050405020304" pitchFamily="18" charset="0"/>
              </a:rPr>
              <a:t>   • Drug Crime: 		-3.7%    change </a:t>
            </a:r>
            <a:r>
              <a:rPr lang="en-CA" sz="1400" dirty="0">
                <a:latin typeface="Times New Roman" panose="02020603050405020304" pitchFamily="18" charset="0"/>
                <a:cs typeface="Times New Roman" panose="02020603050405020304" pitchFamily="18" charset="0"/>
              </a:rPr>
              <a:t>(2020-2023)</a:t>
            </a:r>
            <a:endParaRPr lang="en-CA" sz="14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055239" y="2243654"/>
            <a:ext cx="2824419"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4519138"/>
            <a:ext cx="3047462"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879659" y="2243655"/>
            <a:ext cx="301189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2243655"/>
            <a:ext cx="2824192"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880419" y="3094420"/>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391752" y="2396829"/>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071614" y="2327535"/>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814530"/>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120389" y="4537366"/>
            <a:ext cx="2824421" cy="2159337"/>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4535375"/>
            <a:ext cx="2757578"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5291959"/>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4589034"/>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26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7</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09601" y="4521131"/>
            <a:ext cx="2510788" cy="2184410"/>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4627209"/>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36" name="Picture 35">
            <a:extLst>
              <a:ext uri="{FF2B5EF4-FFF2-40B4-BE49-F238E27FC236}">
                <a16:creationId xmlns:a16="http://schemas.microsoft.com/office/drawing/2014/main" id="{C354B817-FB27-4BEB-BCFC-EF1707110B44}"/>
              </a:ext>
            </a:extLst>
          </p:cNvPr>
          <p:cNvPicPr>
            <a:picLocks noChangeAspect="1"/>
          </p:cNvPicPr>
          <p:nvPr/>
        </p:nvPicPr>
        <p:blipFill>
          <a:blip r:embed="rId10"/>
          <a:stretch>
            <a:fillRect/>
          </a:stretch>
        </p:blipFill>
        <p:spPr>
          <a:xfrm>
            <a:off x="611123" y="2243653"/>
            <a:ext cx="2444115" cy="2282881"/>
          </a:xfrm>
          <a:prstGeom prst="rect">
            <a:avLst/>
          </a:prstGeom>
        </p:spPr>
      </p:pic>
      <p:sp>
        <p:nvSpPr>
          <p:cNvPr id="19" name="TextBox 18">
            <a:extLst>
              <a:ext uri="{FF2B5EF4-FFF2-40B4-BE49-F238E27FC236}">
                <a16:creationId xmlns:a16="http://schemas.microsoft.com/office/drawing/2014/main" id="{9CBA1964-226E-916F-C2CB-5E4D9F2F4C1D}"/>
              </a:ext>
            </a:extLst>
          </p:cNvPr>
          <p:cNvSpPr txBox="1"/>
          <p:nvPr/>
        </p:nvSpPr>
        <p:spPr>
          <a:xfrm>
            <a:off x="2190825" y="1454097"/>
            <a:ext cx="7803533" cy="646331"/>
          </a:xfrm>
          <a:prstGeom prst="rect">
            <a:avLst/>
          </a:prstGeom>
          <a:noFill/>
        </p:spPr>
        <p:txBody>
          <a:bodyPr wrap="square">
            <a:spAutoFit/>
          </a:bodyPr>
          <a:lstStyle/>
          <a:p>
            <a:pPr marL="285750" indent="-285750">
              <a:buFont typeface="Arial" panose="020B0604020202020204" pitchFamily="34" charset="0"/>
              <a:buChar char="•"/>
            </a:pPr>
            <a:r>
              <a:rPr lang="en-CA" b="0" i="0" dirty="0">
                <a:solidFill>
                  <a:srgbClr val="0F1115"/>
                </a:solidFill>
                <a:effectLst/>
                <a:latin typeface="Times New Roman" panose="02020603050405020304" pitchFamily="18" charset="0"/>
                <a:cs typeface="Times New Roman" panose="02020603050405020304" pitchFamily="18" charset="0"/>
              </a:rPr>
              <a:t>High crime volume leads to more 911 calls, which increases staff overtime and burnout, exacerbating staffing shortages and creating an operational bottleneck</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809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6" name="Picture 5" descr="image.png"/>
          <p:cNvPicPr>
            <a:picLocks noChangeAspect="1"/>
          </p:cNvPicPr>
          <p:nvPr/>
        </p:nvPicPr>
        <p:blipFill>
          <a:blip r:embed="rId2"/>
          <a:stretch>
            <a:fillRect/>
          </a:stretch>
        </p:blipFill>
        <p:spPr>
          <a:xfrm>
            <a:off x="585786" y="1262025"/>
            <a:ext cx="5657697" cy="3306486"/>
          </a:xfrm>
          <a:prstGeom prst="rect">
            <a:avLst/>
          </a:prstGeom>
        </p:spPr>
      </p:pic>
      <p:pic>
        <p:nvPicPr>
          <p:cNvPr id="7" name="Picture 6" descr="image.png"/>
          <p:cNvPicPr>
            <a:picLocks noChangeAspect="1"/>
          </p:cNvPicPr>
          <p:nvPr/>
        </p:nvPicPr>
        <p:blipFill>
          <a:blip r:embed="rId3"/>
          <a:stretch>
            <a:fillRect/>
          </a:stretch>
        </p:blipFill>
        <p:spPr>
          <a:xfrm>
            <a:off x="5785930" y="1262025"/>
            <a:ext cx="5796470" cy="3306486"/>
          </a:xfrm>
          <a:prstGeom prst="rect">
            <a:avLst/>
          </a:prstGeom>
        </p:spPr>
      </p:pic>
      <p:sp>
        <p:nvSpPr>
          <p:cNvPr id="8" name="TextBox 7"/>
          <p:cNvSpPr txBox="1"/>
          <p:nvPr/>
        </p:nvSpPr>
        <p:spPr>
          <a:xfrm>
            <a:off x="2019145" y="4761892"/>
            <a:ext cx="9040741" cy="2000548"/>
          </a:xfrm>
          <a:prstGeom prst="rect">
            <a:avLst/>
          </a:prstGeom>
          <a:noFill/>
        </p:spPr>
        <p:txBody>
          <a:bodyPr wrap="square">
            <a:spAutoFit/>
          </a:bodyPr>
          <a:lstStyle/>
          <a:p>
            <a:r>
              <a:rPr lang="en-CA" b="1" dirty="0">
                <a:latin typeface="Times New Roman" panose="02020603050405020304" pitchFamily="18" charset="0"/>
                <a:cs typeface="Times New Roman" panose="02020603050405020304" pitchFamily="18" charset="0"/>
              </a:rPr>
              <a:t>Primary Drivers of the 2024 Anomaly:</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A significant surge in </a:t>
            </a:r>
            <a:r>
              <a:rPr lang="en-CA" b="1" dirty="0">
                <a:latin typeface="Times New Roman" panose="02020603050405020304" pitchFamily="18" charset="0"/>
                <a:cs typeface="Times New Roman" panose="02020603050405020304" pitchFamily="18" charset="0"/>
              </a:rPr>
              <a:t>violent crime, particularly gun violence.</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Organized crime activity</a:t>
            </a:r>
            <a:r>
              <a:rPr lang="en-CA" dirty="0">
                <a:latin typeface="Times New Roman" panose="02020603050405020304" pitchFamily="18" charset="0"/>
                <a:cs typeface="Times New Roman" panose="02020603050405020304" pitchFamily="18" charset="0"/>
              </a:rPr>
              <a:t> driving nationwide increases in auto theft.</a:t>
            </a: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Ongoing conflicts within the tow truck industry</a:t>
            </a:r>
            <a:r>
              <a:rPr lang="en-CA" dirty="0">
                <a:latin typeface="Times New Roman" panose="02020603050405020304" pitchFamily="18" charset="0"/>
                <a:cs typeface="Times New Roman" panose="02020603050405020304" pitchFamily="18" charset="0"/>
              </a:rPr>
              <a:t>, leading to gun violence and arson.</a:t>
            </a: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Proliferation of </a:t>
            </a:r>
            <a:r>
              <a:rPr lang="en-CA" b="1" dirty="0">
                <a:latin typeface="Times New Roman" panose="02020603050405020304" pitchFamily="18" charset="0"/>
                <a:cs typeface="Times New Roman" panose="02020603050405020304" pitchFamily="18" charset="0"/>
              </a:rPr>
              <a:t>illegal firearms.</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Challenges related to the national bail system for firearm offences.</a:t>
            </a:r>
          </a:p>
          <a:p>
            <a:pPr>
              <a:spcAft>
                <a:spcPts val="800"/>
              </a:spcAft>
              <a:defRPr sz="1400" b="1"/>
            </a:pP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23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 &amp; Patterns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26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9</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2"/>
          <a:stretch>
            <a:fillRect/>
          </a:stretch>
        </p:blipFill>
        <p:spPr>
          <a:xfrm>
            <a:off x="55067" y="1348631"/>
            <a:ext cx="7688758" cy="4918819"/>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7743825" y="1348631"/>
            <a:ext cx="4448175" cy="5001369"/>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OVERALL SURGE: +89.5%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2023 Baseline: 50,148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2024 Total: 95,050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Net Increase: 44,902 incidents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(EXTREME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(VERY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(HIGH RISK)</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 - Highest intensity across all drivers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2: Organized crime hub - Secondary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3: Auto theft concentration - Tertiary hotspot</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TEMPORAL SHIFTS: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Evening hours (18:00-23:59): ~35% increase in relative activity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Overnight hours (00:00-05:59): New crime patterns established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Summer months (Jul-Sep): Peak surge period identified</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Violent crimes: 150%+ increase in absolute numbers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High-severity incidents: 100%+ increase in proportion</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involvement: Primary driver of severity increase</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IMMEDIATE: Focus 60%+ resources on District 4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TIMING: Enhance evening/overnight patrol coverage by 40%</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TARGETING: Disrupt organized auto theft networks as priority</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PLANNING: Implement summer surge response plan for 2025</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3402</TotalTime>
  <Words>2725</Words>
  <Application>Microsoft Office PowerPoint</Application>
  <PresentationFormat>Widescreen</PresentationFormat>
  <Paragraphs>279</Paragraphs>
  <Slides>20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Calibri</vt:lpstr>
      <vt:lpstr>Symbol</vt:lpstr>
      <vt:lpstr>Times New Roman</vt:lpstr>
      <vt:lpstr>Wingdings</vt:lpstr>
      <vt:lpstr>Office Theme</vt:lpstr>
      <vt:lpstr>York Region Crime Analysis: A Data-Driven Plan for 2026</vt:lpstr>
      <vt:lpstr>Executive Summary</vt:lpstr>
      <vt:lpstr>Table of Contents</vt:lpstr>
      <vt:lpstr>Methodology</vt:lpstr>
      <vt:lpstr>Crime Trend</vt:lpstr>
      <vt:lpstr>Crime Category Distribution</vt:lpstr>
      <vt:lpstr>The Crime-Staffing Feedback Loop</vt:lpstr>
      <vt:lpstr>Yearly Crime Trends &amp; The 2024 Anomaly</vt:lpstr>
      <vt:lpstr>2024 Crime Surge: Key Drivers &amp; Patterns</vt:lpstr>
      <vt:lpstr>A Data-Driven Explanation of the 2024 Crime Surge</vt:lpstr>
      <vt:lpstr>Crime Time-Series Modeling</vt:lpstr>
      <vt:lpstr>Crime Forecast  (November 2025 – December 2026)</vt:lpstr>
      <vt:lpstr>PowerPoint Presentation</vt:lpstr>
      <vt:lpstr>Police Operation</vt:lpstr>
      <vt:lpstr>District-Level Risk Assessment</vt:lpstr>
      <vt:lpstr>District 4 (Vaughan) Operational Summary</vt:lpstr>
      <vt:lpstr>The Compliance Illusion: Masking a Critical Staffing Crisis in District 4</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130</cp:revision>
  <dcterms:created xsi:type="dcterms:W3CDTF">2013-01-27T09:14:16Z</dcterms:created>
  <dcterms:modified xsi:type="dcterms:W3CDTF">2025-11-26T13:07:29Z</dcterms:modified>
  <cp:category/>
</cp:coreProperties>
</file>